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3" r:id="rId2"/>
    <p:sldId id="262" r:id="rId3"/>
    <p:sldId id="268" r:id="rId4"/>
    <p:sldId id="294" r:id="rId5"/>
    <p:sldId id="295" r:id="rId6"/>
    <p:sldId id="264" r:id="rId7"/>
    <p:sldId id="265" r:id="rId8"/>
    <p:sldId id="300" r:id="rId9"/>
    <p:sldId id="299" r:id="rId10"/>
    <p:sldId id="302" r:id="rId11"/>
    <p:sldId id="303" r:id="rId12"/>
    <p:sldId id="304" r:id="rId13"/>
    <p:sldId id="298" r:id="rId14"/>
    <p:sldId id="301" r:id="rId15"/>
    <p:sldId id="296" r:id="rId16"/>
    <p:sldId id="305" r:id="rId17"/>
    <p:sldId id="306" r:id="rId18"/>
    <p:sldId id="267" r:id="rId19"/>
    <p:sldId id="308" r:id="rId20"/>
    <p:sldId id="309" r:id="rId21"/>
    <p:sldId id="307" r:id="rId22"/>
    <p:sldId id="269" r:id="rId23"/>
    <p:sldId id="310" r:id="rId24"/>
    <p:sldId id="311" r:id="rId25"/>
    <p:sldId id="312" r:id="rId26"/>
    <p:sldId id="320" r:id="rId27"/>
    <p:sldId id="272" r:id="rId28"/>
    <p:sldId id="314" r:id="rId29"/>
    <p:sldId id="315" r:id="rId30"/>
    <p:sldId id="273" r:id="rId31"/>
    <p:sldId id="284" r:id="rId32"/>
    <p:sldId id="316" r:id="rId33"/>
    <p:sldId id="317" r:id="rId34"/>
    <p:sldId id="318" r:id="rId35"/>
    <p:sldId id="285" r:id="rId36"/>
    <p:sldId id="319" r:id="rId37"/>
    <p:sldId id="292" r:id="rId38"/>
    <p:sldId id="287" r:id="rId39"/>
    <p:sldId id="286" r:id="rId40"/>
    <p:sldId id="288" r:id="rId41"/>
    <p:sldId id="289" r:id="rId42"/>
    <p:sldId id="291" r:id="rId43"/>
    <p:sldId id="293" r:id="rId44"/>
    <p:sldId id="321" r:id="rId45"/>
    <p:sldId id="323" r:id="rId46"/>
    <p:sldId id="322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103" d="100"/>
          <a:sy n="103" d="100"/>
        </p:scale>
        <p:origin x="14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82BBA-99D4-1A44-A040-0759033A8EF4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DAB14-28ED-F445-B936-E4239B76EBE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75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1BDE9-779B-D71C-A7C6-D157AB62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A81A2-948F-BE90-1FE9-FAD628159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CE83D-AFE3-6A88-765A-EBD1A743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4E8A70-58BF-E31C-05AF-176E556F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ECF42-9FD5-2892-F4EB-734C14B3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415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87E23-1811-A210-A535-A60301A8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76F6E0-5721-65B0-CF8C-36D5454B0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42BD9-360D-3CCA-E6A5-798D8605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12965-1534-D24A-B306-ABAAE377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4E65ED-02B4-66FD-9E3D-BE55EBF5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70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5F166B-5E0D-7546-AEC0-D6D25A5B7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E1C6F-4CF2-F9D2-F4CA-9932189DA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8453E-37D9-AD07-DF58-A392F257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05921D-94A1-DB0D-6BF4-24924D0E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7EF23-5ED4-DFD1-BF38-19ECB41C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20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7A04-BAC3-3349-B0CE-DE1EAC2C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5F6C5-E7AD-CB0B-A914-30457D9A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255FE-1BEE-4256-D1FB-C491FE4F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15772-963E-17A8-2A2F-DFEA40B8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78E6-D869-9292-E59A-937590EF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11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7953-3D24-D080-F4A9-F691960D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9110E-027B-B6D2-9061-CC9A3302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5CE50-5E72-5ED2-AC8A-61B8B303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CD0F1F-0D7C-1C1E-353D-B30FD4F2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E89EB-992F-F70A-EF9B-18877975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179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7CD70-8E3B-1F8C-D246-C6D7E6C0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56D81-0EB1-9883-7E07-9D2B62FE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0BFC8-95DC-DD8C-4088-A08FE098A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A6EA5-AF1C-84F1-5643-EF82B573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B95300-304B-0758-D8B6-4E09C438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903B40-883E-41CA-75C3-8ECC973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43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EECF9-87CA-5CFC-6B4D-8A7474BE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BD1017-0B26-ED52-FBD7-0C69F2D40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D382BD-5283-83CF-ACA7-F0848341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F10AD1-D4D8-3D44-A19B-0CD90B868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66905F-BCDF-281A-DCEC-ED016E3B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4F5E81-5121-1440-E724-8D787A8D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B1D0AA-9509-3D24-6CEB-2B8423D3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975795-2979-913C-C18C-98ABF6BB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378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E6177-6A82-C76D-B244-F426F7DB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16ACF1-CF7A-68C6-089F-FEE0F738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E7784-AB6F-AA41-2840-3DDCAEB3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EC6EE-457E-3127-2A49-B69A964F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510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006DBF-7F4E-304D-6629-D4B9870C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E75642-970A-BE4E-D48F-61AEC075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F737F4-5DDA-860E-0506-2301DCF8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34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F1821-FFC5-F6B2-448E-EC6DEEA5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94E91-382A-D30F-F9DC-67829D8C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DDDC08-2205-6DD8-D19A-79ADC0FD6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A99827-9A61-A020-86CD-8E8D97ED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1ECC7-D0A9-1919-8C34-03029D9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0FC724-5F9B-BE21-CA65-5A7CCE97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19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D0890-EC3D-6911-8D2F-0542DFB8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3DD79E-C73A-9B42-0920-302E52AB7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4A9F1-5830-42C2-6C13-21645C5A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C0DAF2-E07F-D4EE-3287-D8A652A7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4FF0D3-F6CE-2B4A-6D40-FD8DCB78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2F710-E8D4-C1BF-1435-2B427D59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02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44065B-085F-3A47-8413-677634C3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16670-6A73-4657-0210-88376B8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69288A-0C19-7307-350F-31C74EE07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E2EB93-7669-E976-5C84-08C037B3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19420-369A-71AD-0117-2684A3FC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72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Large Language Models e IA generativas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DCC9F9-F30E-0769-AB91-3FABD94F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9" y="4159996"/>
            <a:ext cx="11192022" cy="21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Roles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535A99-F914-D84D-D47E-7FCD149B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22" y="1690688"/>
            <a:ext cx="11093465" cy="42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un prompt estructurado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88C65A-3E86-487A-523A-CDD9DE9A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1635083"/>
            <a:ext cx="9527060" cy="51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6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un prompt estructurado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07237D-BE05-927B-9C6D-0DFC3974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953" y="1470454"/>
            <a:ext cx="7772400" cy="52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Importancia de los prompts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99EE06-97E4-6E80-DA97-1712F858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536449"/>
            <a:ext cx="5239265" cy="267796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DCED6E7-50EA-6977-F289-F129550D4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36" y="3768654"/>
            <a:ext cx="6521107" cy="30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5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Importancia de los prompts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02578C-7B65-072D-8022-65031D66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344"/>
            <a:ext cx="9809411" cy="29214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73627E-23BA-7BAF-293B-97028D64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93" y="4393268"/>
            <a:ext cx="7772400" cy="209960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83C4AB-01B7-20ED-265A-975D4D1160F1}"/>
              </a:ext>
            </a:extLst>
          </p:cNvPr>
          <p:cNvSpPr/>
          <p:nvPr/>
        </p:nvSpPr>
        <p:spPr>
          <a:xfrm>
            <a:off x="6096000" y="5511114"/>
            <a:ext cx="2306595" cy="345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43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Prompts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7EF88A-16F4-5B03-859E-05A7ADB9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2" y="1690688"/>
            <a:ext cx="11275975" cy="37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Tokens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F1C3B-C16E-FB3B-871E-3ACB8436B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/>
              <a:t>Se refiere a un “fragmento” de texto que el LLM lee ó genera</a:t>
            </a:r>
          </a:p>
          <a:p>
            <a:r>
              <a:rPr lang="es-MX" dirty="0"/>
              <a:t>Típicamente no es una palabra, puede ser un carácter, una sección de una palabra ó una oración completa</a:t>
            </a:r>
          </a:p>
          <a:p>
            <a:r>
              <a:rPr lang="es-MX" dirty="0"/>
              <a:t>Por ejemplo, en la oración ”Hola, mundo!”, los tokens pueden ser [“Hola”, “,”, “ “, “mundo”, “!”] dependiendo de como se hizo el proceso de tokenizacion</a:t>
            </a:r>
          </a:p>
        </p:txBody>
      </p:sp>
      <p:pic>
        <p:nvPicPr>
          <p:cNvPr id="10242" name="Picture 2" descr="Language Model Training and Inference: From Concept to Code">
            <a:extLst>
              <a:ext uri="{FF2B5EF4-FFF2-40B4-BE49-F238E27FC236}">
                <a16:creationId xmlns:a16="http://schemas.microsoft.com/office/drawing/2014/main" id="{A71BC5EF-0F38-B988-AD94-3C72C5F1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24" y="4655848"/>
            <a:ext cx="7920681" cy="197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4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Por que requerimos usar tokens?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F1C3B-C16E-FB3B-871E-3ACB8436B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/>
              <a:t>Para descomponer texto complejo en unidades pequeñas que sean más faciles de manejar</a:t>
            </a:r>
          </a:p>
          <a:p>
            <a:r>
              <a:rPr lang="es-MX" dirty="0"/>
              <a:t>Para extraer información ó semantica de las palabras, como su posición en una oración.</a:t>
            </a:r>
          </a:p>
          <a:p>
            <a:r>
              <a:rPr lang="es-MX" dirty="0"/>
              <a:t>Vectorización: Para transformar el texto en valores númericos</a:t>
            </a:r>
          </a:p>
        </p:txBody>
      </p:sp>
    </p:spTree>
    <p:extLst>
      <p:ext uri="{BB962C8B-B14F-4D97-AF65-F5344CB8AC3E}">
        <p14:creationId xmlns:p14="http://schemas.microsoft.com/office/powerpoint/2010/main" val="331049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Parametros de inferencia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C7C76D-375B-7C76-6D3B-EA420B05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92" y="1595402"/>
            <a:ext cx="6542216" cy="48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Parametros de inferencia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E1BE22-C9BD-E18D-87A9-6067FB49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1879500"/>
            <a:ext cx="10566706" cy="39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Introducción a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campo de la IA que involucra la creación de algoritmos que pueden generar nuevo contenido, texto, imágenes, musica y videos. Este contenido es muy similar al generado por humanos</a:t>
            </a:r>
          </a:p>
        </p:txBody>
      </p:sp>
      <p:pic>
        <p:nvPicPr>
          <p:cNvPr id="1026" name="Picture 2" descr="How to use DALL·E 2 to create AI images | Zapier">
            <a:extLst>
              <a:ext uri="{FF2B5EF4-FFF2-40B4-BE49-F238E27FC236}">
                <a16:creationId xmlns:a16="http://schemas.microsoft.com/office/drawing/2014/main" id="{D811C0AD-BE39-2387-23C1-9976F9FC0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 b="13263"/>
          <a:stretch/>
        </p:blipFill>
        <p:spPr bwMode="auto">
          <a:xfrm>
            <a:off x="2001655" y="3070814"/>
            <a:ext cx="7674796" cy="36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7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Parametros de inferencia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3B66A3-D3FC-0322-3336-66A893E9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1434"/>
            <a:ext cx="7772400" cy="32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Parametros de inferencia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636B8C-F1E9-4E77-053B-543E3C58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0200"/>
            <a:ext cx="10582899" cy="46378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DF920D3-2792-E378-CE98-5BD6EA51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/>
              <a:t>Temperatura: Regula la aleatoriedad ó creatividad de las respuestas</a:t>
            </a:r>
          </a:p>
        </p:txBody>
      </p:sp>
    </p:spTree>
    <p:extLst>
      <p:ext uri="{BB962C8B-B14F-4D97-AF65-F5344CB8AC3E}">
        <p14:creationId xmlns:p14="http://schemas.microsoft.com/office/powerpoint/2010/main" val="331544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Chatbots con IA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2290" name="Picture 2" descr="Cohere Rolls Out Enterprise Generative AI Chatbot API - Voicebot.ai">
            <a:extLst>
              <a:ext uri="{FF2B5EF4-FFF2-40B4-BE49-F238E27FC236}">
                <a16:creationId xmlns:a16="http://schemas.microsoft.com/office/drawing/2014/main" id="{E7485DF5-92FA-EF1D-5C47-442A52F2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10" y="2208169"/>
            <a:ext cx="6921780" cy="46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8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Generación de contenido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4338" name="Picture 2" descr="Waiting for the image to create">
            <a:extLst>
              <a:ext uri="{FF2B5EF4-FFF2-40B4-BE49-F238E27FC236}">
                <a16:creationId xmlns:a16="http://schemas.microsoft.com/office/drawing/2014/main" id="{3D986D3D-4E25-C776-DB14-AB33DB0D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978"/>
            <a:ext cx="65028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I generated image of a woman astronaut">
            <a:extLst>
              <a:ext uri="{FF2B5EF4-FFF2-40B4-BE49-F238E27FC236}">
                <a16:creationId xmlns:a16="http://schemas.microsoft.com/office/drawing/2014/main" id="{8409661A-FE66-16E4-CD31-5C311B6C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14" y="2186589"/>
            <a:ext cx="5521386" cy="45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9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Generación y explicación de codigo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6386" name="Picture 2" descr="Generating Code with Azure OpenAI Codex">
            <a:extLst>
              <a:ext uri="{FF2B5EF4-FFF2-40B4-BE49-F238E27FC236}">
                <a16:creationId xmlns:a16="http://schemas.microsoft.com/office/drawing/2014/main" id="{EFBF9766-37CD-1AB7-814F-3DFFA663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08" y="2224217"/>
            <a:ext cx="6088438" cy="38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ntroduction to OpenAI Codex. In the realm of programming, staying… | by  Abhinav Raj | Medium">
            <a:extLst>
              <a:ext uri="{FF2B5EF4-FFF2-40B4-BE49-F238E27FC236}">
                <a16:creationId xmlns:a16="http://schemas.microsoft.com/office/drawing/2014/main" id="{EC2DA09F-415E-F697-2B44-985E43EE5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4" t="16397" r="34324" b="19039"/>
          <a:stretch/>
        </p:blipFill>
        <p:spPr bwMode="auto">
          <a:xfrm>
            <a:off x="378007" y="2090865"/>
            <a:ext cx="5226908" cy="41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56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Traducción y sintesis de texto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8434" name="Picture 2" descr="🖹Text Summarization Unleashed: Novice to Maestro with LLMs and Instant  Code Solutions (Python 🐍 + Langchain 🔗 + OpenAI 🦾) | by sourajit roy  chowdhury | Medium">
            <a:extLst>
              <a:ext uri="{FF2B5EF4-FFF2-40B4-BE49-F238E27FC236}">
                <a16:creationId xmlns:a16="http://schemas.microsoft.com/office/drawing/2014/main" id="{C86F72A8-DA2A-B374-21CC-4156716B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17" y="2075934"/>
            <a:ext cx="7956109" cy="46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Recuperación/Búsqueda de información</a:t>
            </a:r>
          </a:p>
        </p:txBody>
      </p:sp>
      <p:pic>
        <p:nvPicPr>
          <p:cNvPr id="25602" name="Picture 2" descr="What is Retrieval Augmented Generation (RAG) for LLMs? - Hopsworks">
            <a:extLst>
              <a:ext uri="{FF2B5EF4-FFF2-40B4-BE49-F238E27FC236}">
                <a16:creationId xmlns:a16="http://schemas.microsoft.com/office/drawing/2014/main" id="{32F0BAE0-2BDC-F33F-04C5-861F292A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02" y="2141537"/>
            <a:ext cx="61652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1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LLMs populares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E44C71-C835-B322-4481-D0383867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09" y="3979000"/>
            <a:ext cx="2638129" cy="2730843"/>
          </a:xfrm>
          <a:prstGeom prst="rect">
            <a:avLst/>
          </a:prstGeom>
        </p:spPr>
      </p:pic>
      <p:pic>
        <p:nvPicPr>
          <p:cNvPr id="19460" name="Picture 4" descr="Anthropic Unveils Claude 2: The Next-Gen Coding AI Chat Program">
            <a:extLst>
              <a:ext uri="{FF2B5EF4-FFF2-40B4-BE49-F238E27FC236}">
                <a16:creationId xmlns:a16="http://schemas.microsoft.com/office/drawing/2014/main" id="{E0824C9D-BAF5-6BF7-C023-453A3593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8" y="4310320"/>
            <a:ext cx="4478840" cy="23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7C20A50-3F08-9DD0-0BE6-028BC669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Privadas y de pago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9464" name="Picture 8" descr="Google Bard September update: App extensions and new features">
            <a:extLst>
              <a:ext uri="{FF2B5EF4-FFF2-40B4-BE49-F238E27FC236}">
                <a16:creationId xmlns:a16="http://schemas.microsoft.com/office/drawing/2014/main" id="{356DC6D2-E763-C624-A90C-7C5E3AE47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6" t="20180" r="24955" b="24652"/>
          <a:stretch/>
        </p:blipFill>
        <p:spPr bwMode="auto">
          <a:xfrm>
            <a:off x="8933936" y="4971141"/>
            <a:ext cx="2879125" cy="17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74028D-8EA0-0E17-AA01-910C10ED8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372" y="2437945"/>
            <a:ext cx="7772400" cy="12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LLMs populares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7C20A50-3F08-9DD0-0BE6-028BC669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MX" dirty="0"/>
              <a:t>Open source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22530" name="Picture 2" descr="LlaMA2, la inteligencia artificial de Meta que destronaría a ChatGPT |  Notimundo">
            <a:extLst>
              <a:ext uri="{FF2B5EF4-FFF2-40B4-BE49-F238E27FC236}">
                <a16:creationId xmlns:a16="http://schemas.microsoft.com/office/drawing/2014/main" id="{7E91E288-6A2A-1A32-1F88-8EF537A6A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2" y="4460875"/>
            <a:ext cx="4026243" cy="22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Mistral AI's LLM: A Game-Changer in the World of AI | by divyesh | Medium">
            <a:extLst>
              <a:ext uri="{FF2B5EF4-FFF2-40B4-BE49-F238E27FC236}">
                <a16:creationId xmlns:a16="http://schemas.microsoft.com/office/drawing/2014/main" id="{2D9BCE8B-F045-AA98-521F-53883EDB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58" y="4778761"/>
            <a:ext cx="4000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6300B9-8242-40C5-5513-22778A04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91" y="2079239"/>
            <a:ext cx="5721178" cy="2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Consideraciones para elegir un modelo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4450BC5-2DBF-75F4-668D-C4984FF65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669"/>
            <a:ext cx="10515600" cy="4333249"/>
          </a:xfrm>
        </p:spPr>
      </p:pic>
    </p:spTree>
    <p:extLst>
      <p:ext uri="{BB962C8B-B14F-4D97-AF65-F5344CB8AC3E}">
        <p14:creationId xmlns:p14="http://schemas.microsoft.com/office/powerpoint/2010/main" val="208265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IAs generativas vs IAs discrminativas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las IAs “tradicionales” ó “discriminativas” –como los modelos de ML- entrenamos los modelos para hacer predicciones o clasificaciones de datos que el modelo no ha visto.</a:t>
            </a:r>
          </a:p>
          <a:p>
            <a:r>
              <a:rPr lang="es-MX" dirty="0"/>
              <a:t>En las IAs generativas, entrenamos un modelo para que cree un output que es similar a los datos con los que ha sido entrenado</a:t>
            </a:r>
          </a:p>
        </p:txBody>
      </p:sp>
    </p:spTree>
    <p:extLst>
      <p:ext uri="{BB962C8B-B14F-4D97-AF65-F5344CB8AC3E}">
        <p14:creationId xmlns:p14="http://schemas.microsoft.com/office/powerpoint/2010/main" val="272317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Los retos al entrenar a las LLMs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7456"/>
          </a:xfrm>
        </p:spPr>
        <p:txBody>
          <a:bodyPr/>
          <a:lstStyle/>
          <a:p>
            <a:r>
              <a:rPr lang="es-MX" dirty="0"/>
              <a:t>Requerimentos computacionales</a:t>
            </a:r>
          </a:p>
          <a:p>
            <a:r>
              <a:rPr lang="es-MX" dirty="0"/>
              <a:t>ChatGPT 3 requirió de:</a:t>
            </a:r>
          </a:p>
          <a:p>
            <a:pPr lvl="1"/>
            <a:r>
              <a:rPr lang="es-MX" dirty="0"/>
              <a:t>3.2 millones de USD</a:t>
            </a:r>
          </a:p>
          <a:p>
            <a:pPr lvl="1"/>
            <a:r>
              <a:rPr lang="es-MX" dirty="0"/>
              <a:t>10,000 tarjetas gráficas</a:t>
            </a:r>
          </a:p>
          <a:p>
            <a:pPr lvl="1"/>
            <a:r>
              <a:rPr lang="es-MX" dirty="0"/>
              <a:t>285,000 nucleos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5B1271-EFA2-3B35-F405-5D5AB01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384" y="3712846"/>
            <a:ext cx="7772400" cy="22036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6D67715-2011-EA2A-B2B3-03952AD3B9C9}"/>
              </a:ext>
            </a:extLst>
          </p:cNvPr>
          <p:cNvSpPr txBox="1"/>
          <p:nvPr/>
        </p:nvSpPr>
        <p:spPr>
          <a:xfrm>
            <a:off x="5708822" y="6150302"/>
            <a:ext cx="480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5 prompts consumen ~ 500 mL de agua</a:t>
            </a:r>
          </a:p>
        </p:txBody>
      </p:sp>
    </p:spTree>
    <p:extLst>
      <p:ext uri="{BB962C8B-B14F-4D97-AF65-F5344CB8AC3E}">
        <p14:creationId xmlns:p14="http://schemas.microsoft.com/office/powerpoint/2010/main" val="2219245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Leyes de escalamiento en las LLMs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BC2528-8161-A2E9-B3B2-38F71385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59" y="1690688"/>
            <a:ext cx="9791841" cy="43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Leyes de escalamiento en las LLMs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A70735-F2C9-33F0-B7E5-A18B470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9224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4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Leyes de escalamiento en las LLMs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DD46B-F744-7C1A-79D2-C9DADACF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/>
              <a:t>Retos computacionales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CF1FAC-E94E-6B28-F8FE-B9C4C0CC2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36" y="3326890"/>
            <a:ext cx="11425074" cy="285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5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Leyes de escalamiento en las LLMs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DD46B-F744-7C1A-79D2-C9DADACF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/>
              <a:t>Cantidad de RAM de GPU necesaria para ejecutar y entrenar los modelos</a:t>
            </a:r>
          </a:p>
          <a:p>
            <a:r>
              <a:rPr lang="es-MX" dirty="0"/>
              <a:t>Llama2: 7B – 28 GB, 34b -136 GB, 70b – 280 GB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892598-DB92-A302-4BFA-A99449FE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51" y="3311258"/>
            <a:ext cx="7772400" cy="35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Entrenamiento de modelos para cientos dominios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E2D6C85-21DC-7E5F-2E7E-922248496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363" y="1690688"/>
            <a:ext cx="9551004" cy="4351338"/>
          </a:xfrm>
        </p:spPr>
      </p:pic>
    </p:spTree>
    <p:extLst>
      <p:ext uri="{BB962C8B-B14F-4D97-AF65-F5344CB8AC3E}">
        <p14:creationId xmlns:p14="http://schemas.microsoft.com/office/powerpoint/2010/main" val="115494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Entrenamiento de modelos para cientos dominios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EB7509-1875-C570-49AB-3BC8B88B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10" y="1690688"/>
            <a:ext cx="7772400" cy="5102558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1B5332-7EAB-871F-5135-D126C6518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097" y="2306971"/>
            <a:ext cx="3037703" cy="4486275"/>
          </a:xfrm>
        </p:spPr>
        <p:txBody>
          <a:bodyPr/>
          <a:lstStyle/>
          <a:p>
            <a:r>
              <a:rPr lang="es-MX" dirty="0"/>
              <a:t>~51% datos privados</a:t>
            </a:r>
          </a:p>
          <a:p>
            <a:r>
              <a:rPr lang="es-MX" dirty="0"/>
              <a:t>~49% datos publicos</a:t>
            </a:r>
          </a:p>
        </p:txBody>
      </p:sp>
    </p:spTree>
    <p:extLst>
      <p:ext uri="{BB962C8B-B14F-4D97-AF65-F5344CB8AC3E}">
        <p14:creationId xmlns:p14="http://schemas.microsoft.com/office/powerpoint/2010/main" val="4005078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Limitaciones de los modelos actuales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Razonamiento</a:t>
            </a:r>
          </a:p>
          <a:p>
            <a:r>
              <a:rPr lang="es-MX" dirty="0"/>
              <a:t>Sentido común: alucionaciones</a:t>
            </a:r>
          </a:p>
          <a:p>
            <a:r>
              <a:rPr lang="es-MX" dirty="0"/>
              <a:t>Sesgo en la información</a:t>
            </a:r>
          </a:p>
          <a:p>
            <a:r>
              <a:rPr lang="es-MX" dirty="0"/>
              <a:t>Uso incorrecto de los modelos: generación de contenido dañino</a:t>
            </a:r>
          </a:p>
        </p:txBody>
      </p:sp>
    </p:spTree>
    <p:extLst>
      <p:ext uri="{BB962C8B-B14F-4D97-AF65-F5344CB8AC3E}">
        <p14:creationId xmlns:p14="http://schemas.microsoft.com/office/powerpoint/2010/main" val="52500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Implicaciones éticas y sociales</a:t>
            </a:r>
          </a:p>
        </p:txBody>
      </p:sp>
    </p:spTree>
    <p:extLst>
      <p:ext uri="{BB962C8B-B14F-4D97-AF65-F5344CB8AC3E}">
        <p14:creationId xmlns:p14="http://schemas.microsoft.com/office/powerpoint/2010/main" val="101569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Pérdidas de empleos</a:t>
            </a:r>
          </a:p>
        </p:txBody>
      </p:sp>
      <p:pic>
        <p:nvPicPr>
          <p:cNvPr id="26626" name="Picture 2" descr="The Automation Dilemma: Is Job Displacement a Reality?">
            <a:extLst>
              <a:ext uri="{FF2B5EF4-FFF2-40B4-BE49-F238E27FC236}">
                <a16:creationId xmlns:a16="http://schemas.microsoft.com/office/drawing/2014/main" id="{3BE70D9F-A875-E726-ABCE-20D71FE5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30" y="1690688"/>
            <a:ext cx="9040339" cy="45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4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IAs generativas vs IAs discrminativas</a:t>
            </a:r>
          </a:p>
        </p:txBody>
      </p:sp>
      <p:pic>
        <p:nvPicPr>
          <p:cNvPr id="2050" name="Picture 2" descr="From the medium blog of Federico Trotta, the process describing how the tradizional AI works.">
            <a:extLst>
              <a:ext uri="{FF2B5EF4-FFF2-40B4-BE49-F238E27FC236}">
                <a16:creationId xmlns:a16="http://schemas.microsoft.com/office/drawing/2014/main" id="{135A6D05-65F8-5FDE-B003-86494F5C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2777"/>
            <a:ext cx="12192000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DBCF49-FA07-37B6-699C-3246D0FF914A}"/>
              </a:ext>
            </a:extLst>
          </p:cNvPr>
          <p:cNvSpPr txBox="1"/>
          <p:nvPr/>
        </p:nvSpPr>
        <p:spPr>
          <a:xfrm>
            <a:off x="333633" y="2118111"/>
            <a:ext cx="376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IA discriminativa</a:t>
            </a:r>
          </a:p>
        </p:txBody>
      </p:sp>
    </p:spTree>
    <p:extLst>
      <p:ext uri="{BB962C8B-B14F-4D97-AF65-F5344CB8AC3E}">
        <p14:creationId xmlns:p14="http://schemas.microsoft.com/office/powerpoint/2010/main" val="22615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Desinformación y autenticidad del contenido</a:t>
            </a:r>
          </a:p>
        </p:txBody>
      </p:sp>
      <p:pic>
        <p:nvPicPr>
          <p:cNvPr id="27650" name="Picture 2" descr="The hilarious &amp; horrifying hallucinations of AI - Sify">
            <a:extLst>
              <a:ext uri="{FF2B5EF4-FFF2-40B4-BE49-F238E27FC236}">
                <a16:creationId xmlns:a16="http://schemas.microsoft.com/office/drawing/2014/main" id="{89F0B9A3-A0A8-DD5E-8A3E-36E45E666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84" y="1946711"/>
            <a:ext cx="8487032" cy="46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78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Privacidad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84ED1F-4938-7AAC-9AF5-B99E1378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1" y="1394947"/>
            <a:ext cx="7352271" cy="21329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D1047F-21BA-3EBF-94A5-2A585B32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44" y="4188940"/>
            <a:ext cx="6179056" cy="266905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512CCFA-CD46-97D3-868D-9860FAEEC697}"/>
              </a:ext>
            </a:extLst>
          </p:cNvPr>
          <p:cNvSpPr txBox="1"/>
          <p:nvPr/>
        </p:nvSpPr>
        <p:spPr>
          <a:xfrm>
            <a:off x="5548183" y="3445830"/>
            <a:ext cx="207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Hacking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F0E2DE-1C41-1A5F-4AEC-7B93CA15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32" y="-233513"/>
            <a:ext cx="11913268" cy="71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El futuro de las LLMs y de la IA generativa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474" y="5949177"/>
            <a:ext cx="6944498" cy="543698"/>
          </a:xfrm>
        </p:spPr>
        <p:txBody>
          <a:bodyPr/>
          <a:lstStyle/>
          <a:p>
            <a:r>
              <a:rPr lang="es-MX" dirty="0"/>
              <a:t>https://github.com/yoheinakajima/babyagi</a:t>
            </a:r>
          </a:p>
        </p:txBody>
      </p:sp>
      <p:pic>
        <p:nvPicPr>
          <p:cNvPr id="28674" name="Picture 2" descr="Artificial General Intelligence: Applications &amp; Benefits">
            <a:extLst>
              <a:ext uri="{FF2B5EF4-FFF2-40B4-BE49-F238E27FC236}">
                <a16:creationId xmlns:a16="http://schemas.microsoft.com/office/drawing/2014/main" id="{57324E31-90C0-3D07-C418-2894F2F4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2" y="1874838"/>
            <a:ext cx="4983162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8A72EA-D111-BEDB-625F-608E9649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42" y="3925028"/>
            <a:ext cx="6301946" cy="16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39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Desarrollando con las LLMs e IAs generativas</a:t>
            </a:r>
          </a:p>
        </p:txBody>
      </p:sp>
    </p:spTree>
    <p:extLst>
      <p:ext uri="{BB962C8B-B14F-4D97-AF65-F5344CB8AC3E}">
        <p14:creationId xmlns:p14="http://schemas.microsoft.com/office/powerpoint/2010/main" val="743020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4258-FF50-C0DF-C4B7-6A3E8DB9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LangChain</a:t>
            </a:r>
          </a:p>
        </p:txBody>
      </p:sp>
      <p:pic>
        <p:nvPicPr>
          <p:cNvPr id="29698" name="Picture 2" descr="What is Langchain? Language Models on Steroids : r/ChatGPT">
            <a:extLst>
              <a:ext uri="{FF2B5EF4-FFF2-40B4-BE49-F238E27FC236}">
                <a16:creationId xmlns:a16="http://schemas.microsoft.com/office/drawing/2014/main" id="{062B300B-001B-67DE-73A4-C3E62C5E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67" y="1498100"/>
            <a:ext cx="8143102" cy="499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Build a Langchain Helper Bot using Langchain | by Himanshu Bahuguna |  GoPenAI">
            <a:extLst>
              <a:ext uri="{FF2B5EF4-FFF2-40B4-BE49-F238E27FC236}">
                <a16:creationId xmlns:a16="http://schemas.microsoft.com/office/drawing/2014/main" id="{B8C7EACC-B260-72DC-7C27-B8AF6036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9088"/>
            <a:ext cx="2140851" cy="12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64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54258-FF50-C0DF-C4B7-6A3E8DB9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LangChain</a:t>
            </a:r>
          </a:p>
        </p:txBody>
      </p:sp>
      <p:pic>
        <p:nvPicPr>
          <p:cNvPr id="29700" name="Picture 4" descr="Build a Langchain Helper Bot using Langchain | by Himanshu Bahuguna |  GoPenAI">
            <a:extLst>
              <a:ext uri="{FF2B5EF4-FFF2-40B4-BE49-F238E27FC236}">
                <a16:creationId xmlns:a16="http://schemas.microsoft.com/office/drawing/2014/main" id="{B8C7EACC-B260-72DC-7C27-B8AF6036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9088"/>
            <a:ext cx="2140851" cy="12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LangChain's Router Chains and Callbacks | by gil fernandes | Medium">
            <a:extLst>
              <a:ext uri="{FF2B5EF4-FFF2-40B4-BE49-F238E27FC236}">
                <a16:creationId xmlns:a16="http://schemas.microsoft.com/office/drawing/2014/main" id="{E9CD20C0-FED5-81B0-A26D-8F5197D1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" y="130347"/>
            <a:ext cx="12032692" cy="67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13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98707-DD7B-343A-29BA-73FF515C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908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dirty="0"/>
              <a:t>Conseguir documentos o cualquier dato para extraer información/hacerle preguntas con LLMs</a:t>
            </a:r>
          </a:p>
        </p:txBody>
      </p:sp>
    </p:spTree>
    <p:extLst>
      <p:ext uri="{BB962C8B-B14F-4D97-AF65-F5344CB8AC3E}">
        <p14:creationId xmlns:p14="http://schemas.microsoft.com/office/powerpoint/2010/main" val="319422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IAs generativas vs IAs discrminativas</a:t>
            </a:r>
          </a:p>
        </p:txBody>
      </p:sp>
      <p:pic>
        <p:nvPicPr>
          <p:cNvPr id="4098" name="Picture 2" descr="From the medium blog of Federico Trotta, the process describing how generative AI works.">
            <a:extLst>
              <a:ext uri="{FF2B5EF4-FFF2-40B4-BE49-F238E27FC236}">
                <a16:creationId xmlns:a16="http://schemas.microsoft.com/office/drawing/2014/main" id="{656E234B-A197-B0E0-74A3-69A6780C2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3" y="4281233"/>
            <a:ext cx="113411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25EF0D8-C801-8B97-13B4-EBAA070C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67" y="1850338"/>
            <a:ext cx="10515600" cy="4351338"/>
          </a:xfrm>
        </p:spPr>
        <p:txBody>
          <a:bodyPr/>
          <a:lstStyle/>
          <a:p>
            <a:r>
              <a:rPr lang="es-MX" dirty="0"/>
              <a:t>Los modelos generativos aprenden a predecir las probabilidades de los datos, capturando los patrones, estructura y variación de las palabras, así como la relación entre estas.</a:t>
            </a:r>
          </a:p>
          <a:p>
            <a:r>
              <a:rPr lang="es-MX" dirty="0"/>
              <a:t>Lo que realmente separa a las Ias generativas de las discriminativas es que pueden clasificar datos así como generar nuevos datos.</a:t>
            </a:r>
          </a:p>
        </p:txBody>
      </p:sp>
    </p:spTree>
    <p:extLst>
      <p:ext uri="{BB962C8B-B14F-4D97-AF65-F5344CB8AC3E}">
        <p14:creationId xmlns:p14="http://schemas.microsoft.com/office/powerpoint/2010/main" val="46010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Qué son los Large Language Models (LLMs)?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Modelos basados en redes neuronales (como los transformadores) con una gran cantidad de párametros (decenas de millones a billones) entenados con vastas cantidades de datos para aprender patrones de lenguaje, grámatica y estilo de comunicación</a:t>
            </a:r>
          </a:p>
          <a:p>
            <a:r>
              <a:rPr lang="es-MX" dirty="0"/>
              <a:t>Son usados para generar texto que imita el lenguaje humano. </a:t>
            </a:r>
          </a:p>
          <a:p>
            <a:endParaRPr lang="es-MX" dirty="0"/>
          </a:p>
        </p:txBody>
      </p:sp>
      <p:sp>
        <p:nvSpPr>
          <p:cNvPr id="4" name="AutoShape 2" descr="The emergence of chat GPT">
            <a:extLst>
              <a:ext uri="{FF2B5EF4-FFF2-40B4-BE49-F238E27FC236}">
                <a16:creationId xmlns:a16="http://schemas.microsoft.com/office/drawing/2014/main" id="{FCA7847C-44F1-CB23-FFFA-C9A9A7C4F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 descr="The emergence of chat GPT">
            <a:extLst>
              <a:ext uri="{FF2B5EF4-FFF2-40B4-BE49-F238E27FC236}">
                <a16:creationId xmlns:a16="http://schemas.microsoft.com/office/drawing/2014/main" id="{1A7910EE-DFC4-C670-D143-8093EB8ED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BF983D-76B3-872E-711B-36FB23B6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4498927"/>
            <a:ext cx="4078158" cy="19939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0E4534-CA52-FB6D-AC56-7DD7CA0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2" y="4329098"/>
            <a:ext cx="4421372" cy="23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Como funcionan los LLMs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Prompts: Es una instrucción a la LLM.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44D23A-4D95-3BC1-8D04-8541832A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7406"/>
            <a:ext cx="11275975" cy="37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9368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prompts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3ADBE0-9F1D-660A-6FF6-029CD4B5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7" y="1791730"/>
            <a:ext cx="10525985" cy="43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74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649</Words>
  <Application>Microsoft Macintosh PowerPoint</Application>
  <PresentationFormat>Panorámica</PresentationFormat>
  <Paragraphs>88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de Office</vt:lpstr>
      <vt:lpstr>Large Language Models e IA generativas</vt:lpstr>
      <vt:lpstr>Introducción a IA Generativa</vt:lpstr>
      <vt:lpstr>IAs generativas vs IAs discrminativas</vt:lpstr>
      <vt:lpstr>IAs generativas vs IAs discrminativas</vt:lpstr>
      <vt:lpstr>IAs generativas vs IAs discrminativas</vt:lpstr>
      <vt:lpstr>Qué son los Large Language Models (LLMs)?</vt:lpstr>
      <vt:lpstr>Como funcionan los LLMs</vt:lpstr>
      <vt:lpstr>Prompt engineering</vt:lpstr>
      <vt:lpstr>Tipos de prompts</vt:lpstr>
      <vt:lpstr>Roles</vt:lpstr>
      <vt:lpstr>Ejemplo de un prompt estructurado</vt:lpstr>
      <vt:lpstr>Ejemplo de un prompt estructurado</vt:lpstr>
      <vt:lpstr>Importancia de los prompts</vt:lpstr>
      <vt:lpstr>Importancia de los prompts</vt:lpstr>
      <vt:lpstr>Prompts</vt:lpstr>
      <vt:lpstr>Tokens</vt:lpstr>
      <vt:lpstr>Por que requerimos usar tokens?</vt:lpstr>
      <vt:lpstr>Parametros de inferencia</vt:lpstr>
      <vt:lpstr>Parametros de inferencia</vt:lpstr>
      <vt:lpstr>Parametros de inferencia</vt:lpstr>
      <vt:lpstr>Parametros de inferencia</vt:lpstr>
      <vt:lpstr>Aplicaciones de IA generativa</vt:lpstr>
      <vt:lpstr>Aplicaciones de IA generativa</vt:lpstr>
      <vt:lpstr>Aplicaciones de IA generativa</vt:lpstr>
      <vt:lpstr>Aplicaciones de IA generativa</vt:lpstr>
      <vt:lpstr>Aplicaciones de IA generativa</vt:lpstr>
      <vt:lpstr>LLMs populares</vt:lpstr>
      <vt:lpstr>LLMs populares</vt:lpstr>
      <vt:lpstr>Consideraciones para elegir un modelo</vt:lpstr>
      <vt:lpstr>Los retos al entrenar a las LLMs</vt:lpstr>
      <vt:lpstr>Leyes de escalamiento en las LLMs</vt:lpstr>
      <vt:lpstr>Leyes de escalamiento en las LLMs</vt:lpstr>
      <vt:lpstr>Leyes de escalamiento en las LLMs</vt:lpstr>
      <vt:lpstr>Leyes de escalamiento en las LLMs</vt:lpstr>
      <vt:lpstr>Entrenamiento de modelos para cientos dominios</vt:lpstr>
      <vt:lpstr>Entrenamiento de modelos para cientos dominios</vt:lpstr>
      <vt:lpstr>Limitaciones de los modelos actuales</vt:lpstr>
      <vt:lpstr>Implicaciones éticas y sociales</vt:lpstr>
      <vt:lpstr>Pérdidas de empleos</vt:lpstr>
      <vt:lpstr>Desinformación y autenticidad del contenido</vt:lpstr>
      <vt:lpstr>Privacidad</vt:lpstr>
      <vt:lpstr>El futuro de las LLMs y de la IA generativa</vt:lpstr>
      <vt:lpstr>Desarrollando con las LLMs e IAs generativas</vt:lpstr>
      <vt:lpstr>LangChain</vt:lpstr>
      <vt:lpstr>LangChain</vt:lpstr>
      <vt:lpstr>Conseguir documentos o cualquier dato para extraer información/hacerle preguntas con LLMs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</dc:creator>
  <cp:lastModifiedBy>Daniel</cp:lastModifiedBy>
  <cp:revision>161</cp:revision>
  <dcterms:created xsi:type="dcterms:W3CDTF">2024-02-05T15:00:06Z</dcterms:created>
  <dcterms:modified xsi:type="dcterms:W3CDTF">2024-02-07T22:21:58Z</dcterms:modified>
</cp:coreProperties>
</file>